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81" r:id="rId3"/>
    <p:sldId id="282" r:id="rId4"/>
    <p:sldId id="257" r:id="rId5"/>
    <p:sldId id="283" r:id="rId6"/>
    <p:sldId id="285" r:id="rId7"/>
    <p:sldId id="284" r:id="rId8"/>
    <p:sldId id="286" r:id="rId9"/>
    <p:sldId id="287" r:id="rId10"/>
    <p:sldId id="289" r:id="rId11"/>
    <p:sldId id="288" r:id="rId12"/>
    <p:sldId id="290" r:id="rId13"/>
    <p:sldId id="291" r:id="rId14"/>
    <p:sldId id="292" r:id="rId15"/>
    <p:sldId id="293" r:id="rId16"/>
    <p:sldId id="258" r:id="rId17"/>
    <p:sldId id="294" r:id="rId18"/>
    <p:sldId id="296" r:id="rId19"/>
    <p:sldId id="297" r:id="rId20"/>
    <p:sldId id="298" r:id="rId21"/>
    <p:sldId id="299" r:id="rId22"/>
    <p:sldId id="300" r:id="rId23"/>
    <p:sldId id="301" r:id="rId24"/>
    <p:sldId id="302" r:id="rId25"/>
  </p:sldIdLst>
  <p:sldSz cx="9144000" cy="6858000" type="screen4x3"/>
  <p:notesSz cx="9144000" cy="6858000"/>
  <p:defaultTextStyle>
    <a:defPPr>
      <a:defRPr kern="0"/>
    </a:defPPr>
  </p:defaultTextStyle>
  <p:extLst>
    <p:ext uri="{521415D9-36F7-43E2-AB2F-B90AF26B5E84}">
      <p14:sectionLst xmlns:p14="http://schemas.microsoft.com/office/powerpoint/2010/main">
        <p14:section name="Default Section" id="{8CAA79B5-43E6-4D58-947D-EAF014F7B8C9}">
          <p14:sldIdLst>
            <p14:sldId id="256"/>
            <p14:sldId id="281"/>
            <p14:sldId id="282"/>
            <p14:sldId id="257"/>
            <p14:sldId id="283"/>
            <p14:sldId id="285"/>
            <p14:sldId id="284"/>
            <p14:sldId id="286"/>
            <p14:sldId id="287"/>
            <p14:sldId id="289"/>
            <p14:sldId id="288"/>
            <p14:sldId id="290"/>
          </p14:sldIdLst>
        </p14:section>
        <p14:section name="Untitled Section" id="{44E86E8D-E0B7-4E58-98CD-189668CF9208}">
          <p14:sldIdLst>
            <p14:sldId id="291"/>
            <p14:sldId id="292"/>
            <p14:sldId id="293"/>
            <p14:sldId id="258"/>
            <p14:sldId id="294"/>
            <p14:sldId id="296"/>
            <p14:sldId id="297"/>
            <p14:sldId id="298"/>
            <p14:sldId id="299"/>
            <p14:sldId id="300"/>
            <p14:sldId id="301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9" autoAdjust="0"/>
    <p:restoredTop sz="94660"/>
  </p:normalViewPr>
  <p:slideViewPr>
    <p:cSldViewPr>
      <p:cViewPr varScale="1">
        <p:scale>
          <a:sx n="82" d="100"/>
          <a:sy n="82" d="100"/>
        </p:scale>
        <p:origin x="1322" y="69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97218A-FFDB-428C-9403-F06A7C208D6B}" type="datetimeFigureOut">
              <a:rPr lang="en-IN" smtClean="0"/>
              <a:t>26-10-2025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E9ADD7-8613-4552-9DAA-8C7B7ED813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575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E9ADD7-8613-4552-9DAA-8C7B7ED81328}" type="slidenum">
              <a:rPr lang="en-IN" smtClean="0"/>
              <a:t>24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310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7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340" y="323590"/>
            <a:ext cx="9037319" cy="9944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 u="sng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8615" y="2615564"/>
            <a:ext cx="8582025" cy="36537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700" b="0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10/26/2025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aclanthology.org/2024.nlp4hr-1.1/" TargetMode="Externa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dpi.com/2071-1050/15/17/7695" TargetMode="External"/><Relationship Id="rId3" Type="http://schemas.openxmlformats.org/officeDocument/2006/relationships/hyperlink" Target="https://arxiv.org/abs/2406.11920" TargetMode="External"/><Relationship Id="rId7" Type="http://schemas.openxmlformats.org/officeDocument/2006/relationships/hyperlink" Target="https://docs.streamlit.io/" TargetMode="External"/><Relationship Id="rId12" Type="http://schemas.openxmlformats.org/officeDocument/2006/relationships/hyperlink" Target="https://arxiv.org/abs/2207.12834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ijrpr.com/" TargetMode="External"/><Relationship Id="rId11" Type="http://schemas.openxmlformats.org/officeDocument/2006/relationships/hyperlink" Target="https://arxiv.org/abs/2307.03539" TargetMode="External"/><Relationship Id="rId5" Type="http://schemas.openxmlformats.org/officeDocument/2006/relationships/hyperlink" Target="https://aclanthology.org/volumes/2022.aacl-main/" TargetMode="External"/><Relationship Id="rId10" Type="http://schemas.openxmlformats.org/officeDocument/2006/relationships/hyperlink" Target="https://aclanthology.org/2022.naacl-main.357" TargetMode="External"/><Relationship Id="rId4" Type="http://schemas.openxmlformats.org/officeDocument/2006/relationships/hyperlink" Target="https://wheebox.com/india-skills-report.htm" TargetMode="External"/><Relationship Id="rId9" Type="http://schemas.openxmlformats.org/officeDocument/2006/relationships/hyperlink" Target="https://ieeexplore.ieee.org/document/9517309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object 5"/>
          <p:cNvGrpSpPr/>
          <p:nvPr/>
        </p:nvGrpSpPr>
        <p:grpSpPr>
          <a:xfrm>
            <a:off x="1270" y="1270"/>
            <a:ext cx="9142730" cy="6856730"/>
            <a:chOff x="761" y="761"/>
            <a:chExt cx="9142730" cy="6856730"/>
          </a:xfrm>
        </p:grpSpPr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69384" y="1738688"/>
              <a:ext cx="5605381" cy="277157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96594" y="152399"/>
              <a:ext cx="1279190" cy="129540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42935" y="255251"/>
              <a:ext cx="4982102" cy="1192142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511795" y="152399"/>
              <a:ext cx="1229868" cy="1312164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947535" y="2684778"/>
              <a:ext cx="1805940" cy="1234439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921500" y="2637789"/>
              <a:ext cx="1831975" cy="1261110"/>
            </a:xfrm>
            <a:custGeom>
              <a:avLst/>
              <a:gdLst/>
              <a:ahLst/>
              <a:cxnLst/>
              <a:rect l="l" t="t" r="r" b="b"/>
              <a:pathLst>
                <a:path w="1831975" h="1261110">
                  <a:moveTo>
                    <a:pt x="1819275" y="1261110"/>
                  </a:moveTo>
                  <a:lnTo>
                    <a:pt x="12700" y="1261110"/>
                  </a:lnTo>
                  <a:lnTo>
                    <a:pt x="10223" y="1260868"/>
                  </a:lnTo>
                  <a:lnTo>
                    <a:pt x="0" y="1248410"/>
                  </a:lnTo>
                  <a:lnTo>
                    <a:pt x="0" y="12700"/>
                  </a:lnTo>
                  <a:lnTo>
                    <a:pt x="12700" y="0"/>
                  </a:lnTo>
                  <a:lnTo>
                    <a:pt x="1617141" y="0"/>
                  </a:lnTo>
                  <a:lnTo>
                    <a:pt x="1623415" y="241"/>
                  </a:lnTo>
                  <a:lnTo>
                    <a:pt x="1623788" y="241"/>
                  </a:lnTo>
                  <a:lnTo>
                    <a:pt x="1667649" y="6807"/>
                  </a:lnTo>
                  <a:lnTo>
                    <a:pt x="1686806" y="12700"/>
                  </a:lnTo>
                  <a:lnTo>
                    <a:pt x="25400" y="12700"/>
                  </a:lnTo>
                  <a:lnTo>
                    <a:pt x="12700" y="25400"/>
                  </a:lnTo>
                  <a:lnTo>
                    <a:pt x="25400" y="25400"/>
                  </a:lnTo>
                  <a:lnTo>
                    <a:pt x="25400" y="1235710"/>
                  </a:lnTo>
                  <a:lnTo>
                    <a:pt x="12700" y="1235710"/>
                  </a:lnTo>
                  <a:lnTo>
                    <a:pt x="25400" y="1248410"/>
                  </a:lnTo>
                  <a:lnTo>
                    <a:pt x="1831975" y="1248410"/>
                  </a:lnTo>
                  <a:lnTo>
                    <a:pt x="1831733" y="1250886"/>
                  </a:lnTo>
                  <a:lnTo>
                    <a:pt x="1821751" y="1260868"/>
                  </a:lnTo>
                  <a:lnTo>
                    <a:pt x="1819275" y="1261110"/>
                  </a:lnTo>
                  <a:close/>
                </a:path>
                <a:path w="1831975" h="1261110">
                  <a:moveTo>
                    <a:pt x="25400" y="25400"/>
                  </a:moveTo>
                  <a:lnTo>
                    <a:pt x="12700" y="25400"/>
                  </a:lnTo>
                  <a:lnTo>
                    <a:pt x="25400" y="12700"/>
                  </a:lnTo>
                  <a:lnTo>
                    <a:pt x="25400" y="25400"/>
                  </a:lnTo>
                  <a:close/>
                </a:path>
                <a:path w="1831975" h="1261110">
                  <a:moveTo>
                    <a:pt x="1806575" y="1248410"/>
                  </a:moveTo>
                  <a:lnTo>
                    <a:pt x="1806476" y="212852"/>
                  </a:lnTo>
                  <a:lnTo>
                    <a:pt x="1800567" y="170649"/>
                  </a:lnTo>
                  <a:lnTo>
                    <a:pt x="1798774" y="164325"/>
                  </a:lnTo>
                  <a:lnTo>
                    <a:pt x="1797989" y="161480"/>
                  </a:lnTo>
                  <a:lnTo>
                    <a:pt x="1795435" y="153936"/>
                  </a:lnTo>
                  <a:lnTo>
                    <a:pt x="1794967" y="152501"/>
                  </a:lnTo>
                  <a:lnTo>
                    <a:pt x="1791512" y="143725"/>
                  </a:lnTo>
                  <a:lnTo>
                    <a:pt x="1769578" y="105003"/>
                  </a:lnTo>
                  <a:lnTo>
                    <a:pt x="1768373" y="103276"/>
                  </a:lnTo>
                  <a:lnTo>
                    <a:pt x="1738927" y="71856"/>
                  </a:lnTo>
                  <a:lnTo>
                    <a:pt x="1736483" y="69710"/>
                  </a:lnTo>
                  <a:lnTo>
                    <a:pt x="1697380" y="44577"/>
                  </a:lnTo>
                  <a:lnTo>
                    <a:pt x="1661273" y="31407"/>
                  </a:lnTo>
                  <a:lnTo>
                    <a:pt x="1642452" y="27571"/>
                  </a:lnTo>
                  <a:lnTo>
                    <a:pt x="1642286" y="27571"/>
                  </a:lnTo>
                  <a:lnTo>
                    <a:pt x="1631874" y="26250"/>
                  </a:lnTo>
                  <a:lnTo>
                    <a:pt x="1631424" y="26250"/>
                  </a:lnTo>
                  <a:lnTo>
                    <a:pt x="1627952" y="25946"/>
                  </a:lnTo>
                  <a:lnTo>
                    <a:pt x="1623088" y="25641"/>
                  </a:lnTo>
                  <a:lnTo>
                    <a:pt x="1616396" y="25400"/>
                  </a:lnTo>
                  <a:lnTo>
                    <a:pt x="25400" y="25400"/>
                  </a:lnTo>
                  <a:lnTo>
                    <a:pt x="25400" y="12700"/>
                  </a:lnTo>
                  <a:lnTo>
                    <a:pt x="1686806" y="12700"/>
                  </a:lnTo>
                  <a:lnTo>
                    <a:pt x="1688795" y="13385"/>
                  </a:lnTo>
                  <a:lnTo>
                    <a:pt x="1726273" y="31407"/>
                  </a:lnTo>
                  <a:lnTo>
                    <a:pt x="1760118" y="56603"/>
                  </a:lnTo>
                  <a:lnTo>
                    <a:pt x="1788350" y="87579"/>
                  </a:lnTo>
                  <a:lnTo>
                    <a:pt x="1810270" y="123571"/>
                  </a:lnTo>
                  <a:lnTo>
                    <a:pt x="1825167" y="164325"/>
                  </a:lnTo>
                  <a:lnTo>
                    <a:pt x="1831682" y="207251"/>
                  </a:lnTo>
                  <a:lnTo>
                    <a:pt x="1831974" y="1235710"/>
                  </a:lnTo>
                  <a:lnTo>
                    <a:pt x="1819275" y="1235710"/>
                  </a:lnTo>
                  <a:lnTo>
                    <a:pt x="1806575" y="1248410"/>
                  </a:lnTo>
                  <a:close/>
                </a:path>
                <a:path w="1831975" h="1261110">
                  <a:moveTo>
                    <a:pt x="25400" y="1248410"/>
                  </a:moveTo>
                  <a:lnTo>
                    <a:pt x="12700" y="1235710"/>
                  </a:lnTo>
                  <a:lnTo>
                    <a:pt x="25400" y="1235710"/>
                  </a:lnTo>
                  <a:lnTo>
                    <a:pt x="25400" y="1248410"/>
                  </a:lnTo>
                  <a:close/>
                </a:path>
                <a:path w="1831975" h="1261110">
                  <a:moveTo>
                    <a:pt x="1806575" y="1248410"/>
                  </a:moveTo>
                  <a:lnTo>
                    <a:pt x="25400" y="1248410"/>
                  </a:lnTo>
                  <a:lnTo>
                    <a:pt x="25400" y="1235710"/>
                  </a:lnTo>
                  <a:lnTo>
                    <a:pt x="1806575" y="1235710"/>
                  </a:lnTo>
                  <a:lnTo>
                    <a:pt x="1806575" y="1248410"/>
                  </a:lnTo>
                  <a:close/>
                </a:path>
                <a:path w="1831975" h="1261110">
                  <a:moveTo>
                    <a:pt x="1831975" y="1248410"/>
                  </a:moveTo>
                  <a:lnTo>
                    <a:pt x="1806575" y="1248410"/>
                  </a:lnTo>
                  <a:lnTo>
                    <a:pt x="1819275" y="1235710"/>
                  </a:lnTo>
                  <a:lnTo>
                    <a:pt x="1831974" y="1235710"/>
                  </a:lnTo>
                  <a:lnTo>
                    <a:pt x="1831975" y="12484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921500" y="3945890"/>
              <a:ext cx="1831975" cy="1261110"/>
            </a:xfrm>
            <a:custGeom>
              <a:avLst/>
              <a:gdLst/>
              <a:ahLst/>
              <a:cxnLst/>
              <a:rect l="l" t="t" r="r" b="b"/>
              <a:pathLst>
                <a:path w="1831975" h="1261110">
                  <a:moveTo>
                    <a:pt x="1819275" y="1261110"/>
                  </a:moveTo>
                  <a:lnTo>
                    <a:pt x="12700" y="1261110"/>
                  </a:lnTo>
                  <a:lnTo>
                    <a:pt x="10223" y="1260868"/>
                  </a:lnTo>
                  <a:lnTo>
                    <a:pt x="0" y="1248410"/>
                  </a:lnTo>
                  <a:lnTo>
                    <a:pt x="0" y="12700"/>
                  </a:lnTo>
                  <a:lnTo>
                    <a:pt x="12700" y="0"/>
                  </a:lnTo>
                  <a:lnTo>
                    <a:pt x="1617141" y="0"/>
                  </a:lnTo>
                  <a:lnTo>
                    <a:pt x="1623415" y="241"/>
                  </a:lnTo>
                  <a:lnTo>
                    <a:pt x="1623788" y="241"/>
                  </a:lnTo>
                  <a:lnTo>
                    <a:pt x="1667649" y="6807"/>
                  </a:lnTo>
                  <a:lnTo>
                    <a:pt x="1686806" y="12700"/>
                  </a:lnTo>
                  <a:lnTo>
                    <a:pt x="25400" y="12700"/>
                  </a:lnTo>
                  <a:lnTo>
                    <a:pt x="12700" y="25400"/>
                  </a:lnTo>
                  <a:lnTo>
                    <a:pt x="25400" y="25400"/>
                  </a:lnTo>
                  <a:lnTo>
                    <a:pt x="25400" y="1235710"/>
                  </a:lnTo>
                  <a:lnTo>
                    <a:pt x="12700" y="1235710"/>
                  </a:lnTo>
                  <a:lnTo>
                    <a:pt x="25400" y="1248410"/>
                  </a:lnTo>
                  <a:lnTo>
                    <a:pt x="1831975" y="1248410"/>
                  </a:lnTo>
                  <a:lnTo>
                    <a:pt x="1831733" y="1250886"/>
                  </a:lnTo>
                  <a:lnTo>
                    <a:pt x="1821751" y="1260868"/>
                  </a:lnTo>
                  <a:lnTo>
                    <a:pt x="1819275" y="1261110"/>
                  </a:lnTo>
                  <a:close/>
                </a:path>
                <a:path w="1831975" h="1261110">
                  <a:moveTo>
                    <a:pt x="25400" y="25400"/>
                  </a:moveTo>
                  <a:lnTo>
                    <a:pt x="12700" y="25400"/>
                  </a:lnTo>
                  <a:lnTo>
                    <a:pt x="25400" y="12700"/>
                  </a:lnTo>
                  <a:lnTo>
                    <a:pt x="25400" y="25400"/>
                  </a:lnTo>
                  <a:close/>
                </a:path>
                <a:path w="1831975" h="1261110">
                  <a:moveTo>
                    <a:pt x="1806575" y="1248410"/>
                  </a:moveTo>
                  <a:lnTo>
                    <a:pt x="1806476" y="212851"/>
                  </a:lnTo>
                  <a:lnTo>
                    <a:pt x="1800567" y="170649"/>
                  </a:lnTo>
                  <a:lnTo>
                    <a:pt x="1798774" y="164325"/>
                  </a:lnTo>
                  <a:lnTo>
                    <a:pt x="1797989" y="161480"/>
                  </a:lnTo>
                  <a:lnTo>
                    <a:pt x="1795435" y="153936"/>
                  </a:lnTo>
                  <a:lnTo>
                    <a:pt x="1794967" y="152501"/>
                  </a:lnTo>
                  <a:lnTo>
                    <a:pt x="1791512" y="143725"/>
                  </a:lnTo>
                  <a:lnTo>
                    <a:pt x="1769578" y="105003"/>
                  </a:lnTo>
                  <a:lnTo>
                    <a:pt x="1768373" y="103276"/>
                  </a:lnTo>
                  <a:lnTo>
                    <a:pt x="1738927" y="71856"/>
                  </a:lnTo>
                  <a:lnTo>
                    <a:pt x="1736483" y="69710"/>
                  </a:lnTo>
                  <a:lnTo>
                    <a:pt x="1697342" y="44576"/>
                  </a:lnTo>
                  <a:lnTo>
                    <a:pt x="1661273" y="31407"/>
                  </a:lnTo>
                  <a:lnTo>
                    <a:pt x="1642452" y="27571"/>
                  </a:lnTo>
                  <a:lnTo>
                    <a:pt x="1642286" y="27571"/>
                  </a:lnTo>
                  <a:lnTo>
                    <a:pt x="1631874" y="26250"/>
                  </a:lnTo>
                  <a:lnTo>
                    <a:pt x="1631424" y="26250"/>
                  </a:lnTo>
                  <a:lnTo>
                    <a:pt x="1627952" y="25946"/>
                  </a:lnTo>
                  <a:lnTo>
                    <a:pt x="1623088" y="25641"/>
                  </a:lnTo>
                  <a:lnTo>
                    <a:pt x="1616396" y="25400"/>
                  </a:lnTo>
                  <a:lnTo>
                    <a:pt x="25400" y="25400"/>
                  </a:lnTo>
                  <a:lnTo>
                    <a:pt x="25400" y="12700"/>
                  </a:lnTo>
                  <a:lnTo>
                    <a:pt x="1686806" y="12700"/>
                  </a:lnTo>
                  <a:lnTo>
                    <a:pt x="1688795" y="13385"/>
                  </a:lnTo>
                  <a:lnTo>
                    <a:pt x="1726273" y="31407"/>
                  </a:lnTo>
                  <a:lnTo>
                    <a:pt x="1760118" y="56603"/>
                  </a:lnTo>
                  <a:lnTo>
                    <a:pt x="1788350" y="87579"/>
                  </a:lnTo>
                  <a:lnTo>
                    <a:pt x="1810270" y="123571"/>
                  </a:lnTo>
                  <a:lnTo>
                    <a:pt x="1825167" y="164325"/>
                  </a:lnTo>
                  <a:lnTo>
                    <a:pt x="1831682" y="207251"/>
                  </a:lnTo>
                  <a:lnTo>
                    <a:pt x="1831974" y="1235710"/>
                  </a:lnTo>
                  <a:lnTo>
                    <a:pt x="1819275" y="1235710"/>
                  </a:lnTo>
                  <a:lnTo>
                    <a:pt x="1806575" y="1248410"/>
                  </a:lnTo>
                  <a:close/>
                </a:path>
                <a:path w="1831975" h="1261110">
                  <a:moveTo>
                    <a:pt x="25400" y="1248410"/>
                  </a:moveTo>
                  <a:lnTo>
                    <a:pt x="12700" y="1235710"/>
                  </a:lnTo>
                  <a:lnTo>
                    <a:pt x="25400" y="1235710"/>
                  </a:lnTo>
                  <a:lnTo>
                    <a:pt x="25400" y="1248410"/>
                  </a:lnTo>
                  <a:close/>
                </a:path>
                <a:path w="1831975" h="1261110">
                  <a:moveTo>
                    <a:pt x="1806575" y="1248410"/>
                  </a:moveTo>
                  <a:lnTo>
                    <a:pt x="25400" y="1248410"/>
                  </a:lnTo>
                  <a:lnTo>
                    <a:pt x="25400" y="1235710"/>
                  </a:lnTo>
                  <a:lnTo>
                    <a:pt x="1806575" y="1235710"/>
                  </a:lnTo>
                  <a:lnTo>
                    <a:pt x="1806575" y="1248410"/>
                  </a:lnTo>
                  <a:close/>
                </a:path>
                <a:path w="1831975" h="1261110">
                  <a:moveTo>
                    <a:pt x="1831975" y="1248410"/>
                  </a:moveTo>
                  <a:lnTo>
                    <a:pt x="1806575" y="1248410"/>
                  </a:lnTo>
                  <a:lnTo>
                    <a:pt x="1819275" y="1235710"/>
                  </a:lnTo>
                  <a:lnTo>
                    <a:pt x="1831974" y="1235710"/>
                  </a:lnTo>
                  <a:lnTo>
                    <a:pt x="1831975" y="12484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921500" y="5253990"/>
              <a:ext cx="1831975" cy="1261110"/>
            </a:xfrm>
            <a:custGeom>
              <a:avLst/>
              <a:gdLst/>
              <a:ahLst/>
              <a:cxnLst/>
              <a:rect l="l" t="t" r="r" b="b"/>
              <a:pathLst>
                <a:path w="1831975" h="1261109">
                  <a:moveTo>
                    <a:pt x="1819275" y="1261110"/>
                  </a:moveTo>
                  <a:lnTo>
                    <a:pt x="12700" y="1261110"/>
                  </a:lnTo>
                  <a:lnTo>
                    <a:pt x="10223" y="1260868"/>
                  </a:lnTo>
                  <a:lnTo>
                    <a:pt x="0" y="1248410"/>
                  </a:lnTo>
                  <a:lnTo>
                    <a:pt x="0" y="12700"/>
                  </a:lnTo>
                  <a:lnTo>
                    <a:pt x="12700" y="0"/>
                  </a:lnTo>
                  <a:lnTo>
                    <a:pt x="1617141" y="0"/>
                  </a:lnTo>
                  <a:lnTo>
                    <a:pt x="1623415" y="241"/>
                  </a:lnTo>
                  <a:lnTo>
                    <a:pt x="1623788" y="241"/>
                  </a:lnTo>
                  <a:lnTo>
                    <a:pt x="1667649" y="6807"/>
                  </a:lnTo>
                  <a:lnTo>
                    <a:pt x="1686806" y="12700"/>
                  </a:lnTo>
                  <a:lnTo>
                    <a:pt x="25400" y="12700"/>
                  </a:lnTo>
                  <a:lnTo>
                    <a:pt x="12700" y="25400"/>
                  </a:lnTo>
                  <a:lnTo>
                    <a:pt x="25400" y="25400"/>
                  </a:lnTo>
                  <a:lnTo>
                    <a:pt x="25400" y="1235710"/>
                  </a:lnTo>
                  <a:lnTo>
                    <a:pt x="12700" y="1235710"/>
                  </a:lnTo>
                  <a:lnTo>
                    <a:pt x="25400" y="1248410"/>
                  </a:lnTo>
                  <a:lnTo>
                    <a:pt x="1831975" y="1248410"/>
                  </a:lnTo>
                  <a:lnTo>
                    <a:pt x="1831733" y="1250886"/>
                  </a:lnTo>
                  <a:lnTo>
                    <a:pt x="1821751" y="1260868"/>
                  </a:lnTo>
                  <a:lnTo>
                    <a:pt x="1819275" y="1261110"/>
                  </a:lnTo>
                  <a:close/>
                </a:path>
                <a:path w="1831975" h="1261109">
                  <a:moveTo>
                    <a:pt x="25400" y="25400"/>
                  </a:moveTo>
                  <a:lnTo>
                    <a:pt x="12700" y="25400"/>
                  </a:lnTo>
                  <a:lnTo>
                    <a:pt x="25400" y="12700"/>
                  </a:lnTo>
                  <a:lnTo>
                    <a:pt x="25400" y="25400"/>
                  </a:lnTo>
                  <a:close/>
                </a:path>
                <a:path w="1831975" h="1261109">
                  <a:moveTo>
                    <a:pt x="1806575" y="1248410"/>
                  </a:moveTo>
                  <a:lnTo>
                    <a:pt x="1806476" y="212851"/>
                  </a:lnTo>
                  <a:lnTo>
                    <a:pt x="1800567" y="170649"/>
                  </a:lnTo>
                  <a:lnTo>
                    <a:pt x="1798774" y="164325"/>
                  </a:lnTo>
                  <a:lnTo>
                    <a:pt x="1797989" y="161480"/>
                  </a:lnTo>
                  <a:lnTo>
                    <a:pt x="1795435" y="153936"/>
                  </a:lnTo>
                  <a:lnTo>
                    <a:pt x="1794967" y="152501"/>
                  </a:lnTo>
                  <a:lnTo>
                    <a:pt x="1791512" y="143725"/>
                  </a:lnTo>
                  <a:lnTo>
                    <a:pt x="1769578" y="105003"/>
                  </a:lnTo>
                  <a:lnTo>
                    <a:pt x="1768373" y="103276"/>
                  </a:lnTo>
                  <a:lnTo>
                    <a:pt x="1738927" y="71856"/>
                  </a:lnTo>
                  <a:lnTo>
                    <a:pt x="1736483" y="69710"/>
                  </a:lnTo>
                  <a:lnTo>
                    <a:pt x="1697342" y="44576"/>
                  </a:lnTo>
                  <a:lnTo>
                    <a:pt x="1661273" y="31407"/>
                  </a:lnTo>
                  <a:lnTo>
                    <a:pt x="1642452" y="27571"/>
                  </a:lnTo>
                  <a:lnTo>
                    <a:pt x="1642286" y="27571"/>
                  </a:lnTo>
                  <a:lnTo>
                    <a:pt x="1631874" y="26250"/>
                  </a:lnTo>
                  <a:lnTo>
                    <a:pt x="1631424" y="26250"/>
                  </a:lnTo>
                  <a:lnTo>
                    <a:pt x="1627952" y="25946"/>
                  </a:lnTo>
                  <a:lnTo>
                    <a:pt x="1623088" y="25641"/>
                  </a:lnTo>
                  <a:lnTo>
                    <a:pt x="1616396" y="25400"/>
                  </a:lnTo>
                  <a:lnTo>
                    <a:pt x="25400" y="25400"/>
                  </a:lnTo>
                  <a:lnTo>
                    <a:pt x="25400" y="12700"/>
                  </a:lnTo>
                  <a:lnTo>
                    <a:pt x="1686806" y="12700"/>
                  </a:lnTo>
                  <a:lnTo>
                    <a:pt x="1688795" y="13385"/>
                  </a:lnTo>
                  <a:lnTo>
                    <a:pt x="1726273" y="31407"/>
                  </a:lnTo>
                  <a:lnTo>
                    <a:pt x="1760118" y="56603"/>
                  </a:lnTo>
                  <a:lnTo>
                    <a:pt x="1788350" y="87579"/>
                  </a:lnTo>
                  <a:lnTo>
                    <a:pt x="1810270" y="123571"/>
                  </a:lnTo>
                  <a:lnTo>
                    <a:pt x="1825167" y="164325"/>
                  </a:lnTo>
                  <a:lnTo>
                    <a:pt x="1831682" y="207251"/>
                  </a:lnTo>
                  <a:lnTo>
                    <a:pt x="1831974" y="1235710"/>
                  </a:lnTo>
                  <a:lnTo>
                    <a:pt x="1819275" y="1235710"/>
                  </a:lnTo>
                  <a:lnTo>
                    <a:pt x="1806575" y="1248410"/>
                  </a:lnTo>
                  <a:close/>
                </a:path>
                <a:path w="1831975" h="1261109">
                  <a:moveTo>
                    <a:pt x="25400" y="1248410"/>
                  </a:moveTo>
                  <a:lnTo>
                    <a:pt x="12700" y="1235710"/>
                  </a:lnTo>
                  <a:lnTo>
                    <a:pt x="25400" y="1235710"/>
                  </a:lnTo>
                  <a:lnTo>
                    <a:pt x="25400" y="1248410"/>
                  </a:lnTo>
                  <a:close/>
                </a:path>
                <a:path w="1831975" h="1261109">
                  <a:moveTo>
                    <a:pt x="1806575" y="1248410"/>
                  </a:moveTo>
                  <a:lnTo>
                    <a:pt x="25400" y="1248410"/>
                  </a:lnTo>
                  <a:lnTo>
                    <a:pt x="25400" y="1235710"/>
                  </a:lnTo>
                  <a:lnTo>
                    <a:pt x="1806575" y="1235710"/>
                  </a:lnTo>
                  <a:lnTo>
                    <a:pt x="1806575" y="1248410"/>
                  </a:lnTo>
                  <a:close/>
                </a:path>
                <a:path w="1831975" h="1261109">
                  <a:moveTo>
                    <a:pt x="1831975" y="1248410"/>
                  </a:moveTo>
                  <a:lnTo>
                    <a:pt x="1806575" y="1248410"/>
                  </a:lnTo>
                  <a:lnTo>
                    <a:pt x="1819275" y="1235710"/>
                  </a:lnTo>
                  <a:lnTo>
                    <a:pt x="1831974" y="1235710"/>
                  </a:lnTo>
                  <a:lnTo>
                    <a:pt x="1831975" y="12484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761" y="761"/>
              <a:ext cx="9142730" cy="6856730"/>
            </a:xfrm>
            <a:custGeom>
              <a:avLst/>
              <a:gdLst/>
              <a:ahLst/>
              <a:cxnLst/>
              <a:rect l="l" t="t" r="r" b="b"/>
              <a:pathLst>
                <a:path w="9142730" h="6856730">
                  <a:moveTo>
                    <a:pt x="0" y="0"/>
                  </a:moveTo>
                  <a:lnTo>
                    <a:pt x="9142476" y="0"/>
                  </a:lnTo>
                  <a:lnTo>
                    <a:pt x="9142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A709DA6-79FD-1CCD-5A30-B7BC6C4F2404}"/>
              </a:ext>
            </a:extLst>
          </p:cNvPr>
          <p:cNvSpPr txBox="1"/>
          <p:nvPr/>
        </p:nvSpPr>
        <p:spPr>
          <a:xfrm>
            <a:off x="561709" y="2768158"/>
            <a:ext cx="62569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JOB BRIDGE </a:t>
            </a:r>
          </a:p>
          <a:p>
            <a:pPr algn="ctr"/>
            <a:r>
              <a:rPr lang="en-IN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ML  Powered Skill Gap Analysis Platform</a:t>
            </a:r>
          </a:p>
          <a:p>
            <a:pPr algn="ctr"/>
            <a:endParaRPr lang="en-IN" sz="28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5F600A-8E75-3EFB-02EB-3D3044218E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748" y="4023293"/>
            <a:ext cx="1692910" cy="1871797"/>
          </a:xfrm>
          <a:prstGeom prst="rect">
            <a:avLst/>
          </a:prstGeom>
        </p:spPr>
      </p:pic>
      <p:sp>
        <p:nvSpPr>
          <p:cNvPr id="14" name="Rectangle 1">
            <a:extLst>
              <a:ext uri="{FF2B5EF4-FFF2-40B4-BE49-F238E27FC236}">
                <a16:creationId xmlns:a16="http://schemas.microsoft.com/office/drawing/2014/main" id="{23C71BC9-8B9A-4BC5-51BC-182A5D77A6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456" y="3886184"/>
            <a:ext cx="575670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VISHAL R (211423104742) </a:t>
            </a:r>
          </a:p>
          <a:p>
            <a:pPr lvl="4" algn="l" rt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RAJEEV GANDHI K (211423104515)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Guide Name: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Mrs. SHARMILA S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Coordinator Name: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Dr. SUBEDHA V 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Domain: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Machine </a:t>
            </a: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Learning \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Batch No: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F27 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October 26, 2025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399968-6947-628E-3F32-F0513FBBF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" y="323590"/>
            <a:ext cx="9037319" cy="615553"/>
          </a:xfrm>
        </p:spPr>
        <p:txBody>
          <a:bodyPr/>
          <a:lstStyle/>
          <a:p>
            <a:pPr algn="ctr"/>
            <a:r>
              <a:rPr lang="en-IN" sz="4000" u="none" dirty="0"/>
              <a:t>Use Case &amp; Other Diagrams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F2DE0-D5D8-5140-7B05-0D3C3E61C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r="6666" b="30000"/>
          <a:stretch>
            <a:fillRect/>
          </a:stretch>
        </p:blipFill>
        <p:spPr>
          <a:xfrm>
            <a:off x="1371599" y="2590800"/>
            <a:ext cx="6400800" cy="2971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3E3096-EC49-00B0-768B-F45A705D0281}"/>
              </a:ext>
            </a:extLst>
          </p:cNvPr>
          <p:cNvSpPr txBox="1"/>
          <p:nvPr/>
        </p:nvSpPr>
        <p:spPr>
          <a:xfrm>
            <a:off x="2895600" y="1905000"/>
            <a:ext cx="4191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1787444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8E6DC28-8795-2776-9C4F-407AEFB2DD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2" t="21111" r="7527" b="17778"/>
          <a:stretch>
            <a:fillRect/>
          </a:stretch>
        </p:blipFill>
        <p:spPr>
          <a:xfrm>
            <a:off x="637309" y="723900"/>
            <a:ext cx="7869382" cy="5410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F4E771-6181-A513-9019-9AAD3FF3A1EB}"/>
              </a:ext>
            </a:extLst>
          </p:cNvPr>
          <p:cNvSpPr txBox="1"/>
          <p:nvPr/>
        </p:nvSpPr>
        <p:spPr>
          <a:xfrm>
            <a:off x="4876800" y="990600"/>
            <a:ext cx="2971800" cy="53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</a:p>
        </p:txBody>
      </p:sp>
    </p:spTree>
    <p:extLst>
      <p:ext uri="{BB962C8B-B14F-4D97-AF65-F5344CB8AC3E}">
        <p14:creationId xmlns:p14="http://schemas.microsoft.com/office/powerpoint/2010/main" val="2710658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FBDACC-C048-28EA-E373-AB170A2C4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354" y="4374407"/>
            <a:ext cx="6406298" cy="240330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B05FC7-8534-746A-3147-0E1D46454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8600"/>
            <a:ext cx="3926236" cy="4018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C424A0-123D-1023-C16D-BED25EF2E2FF}"/>
              </a:ext>
            </a:extLst>
          </p:cNvPr>
          <p:cNvSpPr txBox="1"/>
          <p:nvPr/>
        </p:nvSpPr>
        <p:spPr>
          <a:xfrm>
            <a:off x="3733800" y="457200"/>
            <a:ext cx="472882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 Tier Architecture Diagram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604E62-C0B4-D2CD-EC20-25C577F9348A}"/>
              </a:ext>
            </a:extLst>
          </p:cNvPr>
          <p:cNvSpPr txBox="1"/>
          <p:nvPr/>
        </p:nvSpPr>
        <p:spPr>
          <a:xfrm>
            <a:off x="3954723" y="3784987"/>
            <a:ext cx="29975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Diagram</a:t>
            </a:r>
          </a:p>
        </p:txBody>
      </p:sp>
    </p:spTree>
    <p:extLst>
      <p:ext uri="{BB962C8B-B14F-4D97-AF65-F5344CB8AC3E}">
        <p14:creationId xmlns:p14="http://schemas.microsoft.com/office/powerpoint/2010/main" val="49234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B41482F-7E35-7FF8-3FBD-2B0EA77EA2F0}"/>
              </a:ext>
            </a:extLst>
          </p:cNvPr>
          <p:cNvSpPr txBox="1"/>
          <p:nvPr/>
        </p:nvSpPr>
        <p:spPr>
          <a:xfrm>
            <a:off x="1485900" y="304800"/>
            <a:ext cx="6172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Modules &amp; Workflow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AE2EC5-F0F6-AB45-185C-A79DCBAA03F7}"/>
              </a:ext>
            </a:extLst>
          </p:cNvPr>
          <p:cNvSpPr txBox="1"/>
          <p:nvPr/>
        </p:nvSpPr>
        <p:spPr>
          <a:xfrm>
            <a:off x="457200" y="1089798"/>
            <a:ext cx="71628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</a:t>
            </a: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8B4710-94AC-C8AA-221A-75E5D87179FC}"/>
              </a:ext>
            </a:extLst>
          </p:cNvPr>
          <p:cNvSpPr txBox="1"/>
          <p:nvPr/>
        </p:nvSpPr>
        <p:spPr>
          <a:xfrm>
            <a:off x="723900" y="2802810"/>
            <a:ext cx="6934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Data Parser Module: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Extracts skills/requirements from job postings (Naukri.com, LinkedIn)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BERT    based NER, ESCO/O*NET standardization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multilingual (Hindi/Tamil); integrates PyPDF2/docx2txt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45222B-D1C2-8973-B594-90F0CC1B478A}"/>
              </a:ext>
            </a:extLst>
          </p:cNvPr>
          <p:cNvSpPr txBox="1"/>
          <p:nvPr/>
        </p:nvSpPr>
        <p:spPr>
          <a:xfrm>
            <a:off x="723900" y="1536243"/>
            <a:ext cx="6934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Gap Analyzer Module:    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Compares job skills with curricula/UGC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Identifies gaps using GINXMLC (GNN), cosine similarity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 gaps (e.g., AWS, React) with analytics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CD1EA86-E6D8-119F-AB8C-1949AEDEC4CD}"/>
              </a:ext>
            </a:extLst>
          </p:cNvPr>
          <p:cNvSpPr txBox="1"/>
          <p:nvPr/>
        </p:nvSpPr>
        <p:spPr>
          <a:xfrm>
            <a:off x="723900" y="5334000"/>
            <a:ext cx="6629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&amp; Reporting Module:    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Interactive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dashboards/charts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Displays matches/gaps/roadmaps; real    time updates/exports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593238-6367-B6DC-1B20-983806A7A843}"/>
              </a:ext>
            </a:extLst>
          </p:cNvPr>
          <p:cNvSpPr txBox="1"/>
          <p:nvPr/>
        </p:nvSpPr>
        <p:spPr>
          <a:xfrm>
            <a:off x="723900" y="4179073"/>
            <a:ext cx="7162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 Engine Module:    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learning paths; Coursera/SWAYAM courses</a:t>
            </a:r>
          </a:p>
          <a:p>
            <a:pPr marL="285750" lvl="1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Timelines (2    8 weeks); Random Forest for forecasting/scoring</a:t>
            </a:r>
          </a:p>
        </p:txBody>
      </p:sp>
    </p:spTree>
    <p:extLst>
      <p:ext uri="{BB962C8B-B14F-4D97-AF65-F5344CB8AC3E}">
        <p14:creationId xmlns:p14="http://schemas.microsoft.com/office/powerpoint/2010/main" val="4005264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F18FD-E181-4483-2DCD-A8D545AAC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F77CDEC-8D43-9104-4B83-9027864F4967}"/>
              </a:ext>
            </a:extLst>
          </p:cNvPr>
          <p:cNvSpPr txBox="1"/>
          <p:nvPr/>
        </p:nvSpPr>
        <p:spPr>
          <a:xfrm>
            <a:off x="838200" y="228600"/>
            <a:ext cx="7924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Workflow:    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7DB74B-7476-B5C3-144A-A44304E0E670}"/>
              </a:ext>
            </a:extLst>
          </p:cNvPr>
          <p:cNvSpPr txBox="1"/>
          <p:nvPr/>
        </p:nvSpPr>
        <p:spPr>
          <a:xfrm>
            <a:off x="1143000" y="990600"/>
            <a:ext cx="6858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Data Collection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   time ads (LinkedIn/Naukri), curricula (PDF/DOCX)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Synthetic data for training; MySQL/MongoDB storage</a:t>
            </a:r>
          </a:p>
          <a:p>
            <a:pPr algn="l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Skill Extraction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IndustrySkillExtractor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(BERT + Sentence Transformers)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Embeddings (all   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MiniLM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L6    v2);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clustering</a:t>
            </a:r>
          </a:p>
          <a:p>
            <a:pPr algn="l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Gap Analysis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GINXMLC for missing skill predictions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Industry scoring (tech/finance); gaps (e.g., TensorFlow)</a:t>
            </a:r>
          </a:p>
          <a:p>
            <a:pPr algn="l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4: Recommendation &amp; Forecasting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predicts timelines (30 -120 days)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Roadmaps with resources/difficulty levels</a:t>
            </a:r>
          </a:p>
          <a:p>
            <a:pPr algn="l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5: Deployment &amp; Output   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app; GDPR/DPDP security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visuals for results</a:t>
            </a:r>
          </a:p>
        </p:txBody>
      </p:sp>
    </p:spTree>
    <p:extLst>
      <p:ext uri="{BB962C8B-B14F-4D97-AF65-F5344CB8AC3E}">
        <p14:creationId xmlns:p14="http://schemas.microsoft.com/office/powerpoint/2010/main" val="2346565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529551-FC7F-C7B8-1435-4F67344EB242}"/>
              </a:ext>
            </a:extLst>
          </p:cNvPr>
          <p:cNvSpPr txBox="1"/>
          <p:nvPr/>
        </p:nvSpPr>
        <p:spPr>
          <a:xfrm>
            <a:off x="914400" y="1232735"/>
            <a:ext cx="8382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 for Skill Extraction: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Model: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dslim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-base-NER +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SentenceTransformer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(all-MiniLM-L6-v2)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Process: NER for entities; semantic embeddings; pattern/regex extraction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Enhancements: Industry context (e.g., tech hot skills); scoring (0-100)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GINXMLC for Gap Analysis: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GNN Model: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GINConv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layers; input dim 384, hidden 128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Process: Graph from skills/jobs; predict missing via sigmoid classifier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Threshold: 0.65 confidence; uses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torch_geometric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for Forecasting: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Model: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RandomForestRegressor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=100)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Features: Gaps count, match %, difficulty, projects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Process: Predict days (30-120); adjust for youth/projects; output date/roadmap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Methodology: 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Data: Synthetic/real (data_synthesizer.py); normalization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Implementation: Python 3.12, Transformers,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Spacy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Accuracy: &gt;95% precision/recall on Indian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795BB-D510-CD50-0C51-19E2693A77EC}"/>
              </a:ext>
            </a:extLst>
          </p:cNvPr>
          <p:cNvSpPr txBox="1"/>
          <p:nvPr/>
        </p:nvSpPr>
        <p:spPr>
          <a:xfrm>
            <a:off x="1447800" y="269953"/>
            <a:ext cx="70104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Algorithms and Methodology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3252501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7CEC335-E929-AF32-A1F5-DD68BB56B58A}"/>
              </a:ext>
            </a:extLst>
          </p:cNvPr>
          <p:cNvSpPr txBox="1"/>
          <p:nvPr/>
        </p:nvSpPr>
        <p:spPr>
          <a:xfrm>
            <a:off x="1104900" y="228600"/>
            <a:ext cx="6934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000" b="1" dirty="0">
                <a:latin typeface="Times New Roman"/>
                <a:cs typeface="Times New Roman"/>
              </a:rPr>
              <a:t>Performance Analysis</a:t>
            </a:r>
            <a:endParaRPr lang="en-IN" sz="4000" dirty="0"/>
          </a:p>
        </p:txBody>
      </p:sp>
      <p:sp>
        <p:nvSpPr>
          <p:cNvPr id="21" name="Rectangle 5">
            <a:extLst>
              <a:ext uri="{FF2B5EF4-FFF2-40B4-BE49-F238E27FC236}">
                <a16:creationId xmlns:a16="http://schemas.microsoft.com/office/drawing/2014/main" id="{D90BE876-9472-536B-4791-CC8C7E6FF8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073289"/>
            <a:ext cx="878638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Metrics (BERT Skill Extraction):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Accuracy: 96% on 2,000 Indian job postings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Precision: 97.2%; Recall: 95.8%; F1-Score: 96.5%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ROC-AUC: 0.97; Multilingual (Hindi): 93% F1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Vs Baseline: Outperforms CRF (89% F1) by 7.5%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Metrics (GNN Gap Analysis):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Accuracy: 91%; F1-Score: 90%; ROC-AUC: 0.92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Cosine Similarity: Avg 0.68 for gap identification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Ablation Impact: 22% recall drop without GNN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Dataset: 7,000 postings + 1,500 syllabi; synthetic 15,000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Speed: &lt;5s per resume; 40% faster than manual (Senger et al., 2024 baseline)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Scalability: Handles 1,000+ queries/day; RMSE for timelines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Integrity: 5% similarity (Turnitin); SDG-aligned (reduces 20% unemployability)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Error Rate: &lt;4% false positives; robust on low-resource Indian 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E8DA37D-C6AA-71E8-90F3-345D982EAA1F}"/>
              </a:ext>
            </a:extLst>
          </p:cNvPr>
          <p:cNvSpPr txBox="1"/>
          <p:nvPr/>
        </p:nvSpPr>
        <p:spPr>
          <a:xfrm>
            <a:off x="914400" y="304800"/>
            <a:ext cx="7620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 and Validation Testing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563EDB2-79D0-D4A6-90FB-15E3F3FC9A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012686"/>
            <a:ext cx="7620000" cy="550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Case 1: Skill Extraction (BERT)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Input: 2,000 job postings from Naukri.com/UGC syllabi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Expected: Detect skills with spans; multilingual support (e.g., Hindi)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Validation: Compare against ground truth; F1-score &gt;93%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Result: Pass (96% accuracy on test set)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Case 2: Gap Analysis (GNN)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Input: Skill graph from job postings vs curricula; co-occurrence edges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Expected: Predict latent gaps (e.g., CS vs Data Scientist: 4 gaps)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Validation: Cosine similarity &gt;0.7; ablation without GNN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Result: Pass (91% accuracy; 22% recall drop without GNN)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 Case 3: Forecasting (Random Forest)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Input: Features (match %, gaps, experience); 150 trees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Expected: Timeline predictions; RMSE evaluation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Validation: Cross-validation on synthetic/real data (7,000 postings, 1,500 syllabi)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Result: Pass (adjusted for Indian context; DPDP compliance)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Validation Testing: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K-Fold: 5-fold on Indian datasets; ROC-AUC &gt;0.92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Holdout: 80/20 split; multilingual (Hindi F1=93%)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User: Beta on 50 samples; baseline vs CRF (89% F1)</a:t>
            </a:r>
          </a:p>
        </p:txBody>
      </p:sp>
    </p:spTree>
    <p:extLst>
      <p:ext uri="{BB962C8B-B14F-4D97-AF65-F5344CB8AC3E}">
        <p14:creationId xmlns:p14="http://schemas.microsoft.com/office/powerpoint/2010/main" val="476208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4BA326E-AB8C-33DE-6196-5820F3B0DA33}"/>
              </a:ext>
            </a:extLst>
          </p:cNvPr>
          <p:cNvSpPr txBox="1"/>
          <p:nvPr/>
        </p:nvSpPr>
        <p:spPr>
          <a:xfrm>
            <a:off x="2438400" y="260684"/>
            <a:ext cx="5562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Demo Screenshots </a:t>
            </a:r>
          </a:p>
        </p:txBody>
      </p:sp>
      <p:pic>
        <p:nvPicPr>
          <p:cNvPr id="4" name="Image 138">
            <a:extLst>
              <a:ext uri="{FF2B5EF4-FFF2-40B4-BE49-F238E27FC236}">
                <a16:creationId xmlns:a16="http://schemas.microsoft.com/office/drawing/2014/main" id="{E4E08DAB-DC2C-48D3-F23B-B27767BCD230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48845"/>
            <a:ext cx="5708015" cy="23698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5BD5D4-F7F9-45B8-1E92-743FF4C8CE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3854824"/>
            <a:ext cx="5708015" cy="2514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A6CB8E-C04D-494E-8EAA-E7D6A9127981}"/>
              </a:ext>
            </a:extLst>
          </p:cNvPr>
          <p:cNvSpPr txBox="1"/>
          <p:nvPr/>
        </p:nvSpPr>
        <p:spPr>
          <a:xfrm>
            <a:off x="6365004" y="2064423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Landing page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89B07D-7FD2-8240-4598-7980BD228056}"/>
              </a:ext>
            </a:extLst>
          </p:cNvPr>
          <p:cNvSpPr txBox="1"/>
          <p:nvPr/>
        </p:nvSpPr>
        <p:spPr>
          <a:xfrm>
            <a:off x="464185" y="4876800"/>
            <a:ext cx="2468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Resume uploading section</a:t>
            </a:r>
          </a:p>
        </p:txBody>
      </p:sp>
    </p:spTree>
    <p:extLst>
      <p:ext uri="{BB962C8B-B14F-4D97-AF65-F5344CB8AC3E}">
        <p14:creationId xmlns:p14="http://schemas.microsoft.com/office/powerpoint/2010/main" val="41011398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07138A-BD37-1793-34CA-E27042602B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4118"/>
            <a:ext cx="6450965" cy="238569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34D476-1BE5-3602-34A6-242D408D8C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972" y="2727512"/>
            <a:ext cx="6442000" cy="2133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959658D-A90C-7819-0921-76B752E74A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012" y="4959450"/>
            <a:ext cx="6442000" cy="18029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C6DD76-3167-AD51-CDD9-B2B0870C62F5}"/>
              </a:ext>
            </a:extLst>
          </p:cNvPr>
          <p:cNvSpPr txBox="1"/>
          <p:nvPr/>
        </p:nvSpPr>
        <p:spPr>
          <a:xfrm>
            <a:off x="7273659" y="1143000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Loading Section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DA7440-B240-7B02-C0A2-91FB80B2C252}"/>
              </a:ext>
            </a:extLst>
          </p:cNvPr>
          <p:cNvSpPr txBox="1"/>
          <p:nvPr/>
        </p:nvSpPr>
        <p:spPr>
          <a:xfrm>
            <a:off x="649941" y="3609646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Dashboard report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A48CD-487A-B304-AAF9-6032F63276FB}"/>
              </a:ext>
            </a:extLst>
          </p:cNvPr>
          <p:cNvSpPr txBox="1"/>
          <p:nvPr/>
        </p:nvSpPr>
        <p:spPr>
          <a:xfrm>
            <a:off x="7209538" y="5740115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Download</a:t>
            </a:r>
          </a:p>
        </p:txBody>
      </p:sp>
    </p:spTree>
    <p:extLst>
      <p:ext uri="{BB962C8B-B14F-4D97-AF65-F5344CB8AC3E}">
        <p14:creationId xmlns:p14="http://schemas.microsoft.com/office/powerpoint/2010/main" val="2570111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DA3C188-D4C0-58F9-A86C-B1406D065B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>
            <a:extLst>
              <a:ext uri="{FF2B5EF4-FFF2-40B4-BE49-F238E27FC236}">
                <a16:creationId xmlns:a16="http://schemas.microsoft.com/office/drawing/2014/main" id="{2BB70A35-9474-DB2B-59A2-96513AB72BC5}"/>
              </a:ext>
            </a:extLst>
          </p:cNvPr>
          <p:cNvSpPr txBox="1"/>
          <p:nvPr/>
        </p:nvSpPr>
        <p:spPr>
          <a:xfrm>
            <a:off x="3810000" y="1143000"/>
            <a:ext cx="5783899" cy="5294398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Introduction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Project Objectives &amp; SDG Alignment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Literature Survey (15 Key Papers)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Problem Statement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Architecture &amp; UML Diagrams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Core Modules &amp; Workflow  </a:t>
            </a:r>
          </a:p>
          <a:p>
            <a:pPr marL="298450" indent="-285750"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Algorithms and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sz="1700" b="1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Testing Strategy &amp; Validation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Performance Analysis</a:t>
            </a:r>
          </a:p>
          <a:p>
            <a:pPr marL="298450" indent="-285750"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Cases and Validation Testing</a:t>
            </a:r>
            <a:endParaRPr lang="en-IN" sz="1700" b="1" dirty="0">
              <a:latin typeface="Times New Roman"/>
              <a:cs typeface="Times New Roman"/>
            </a:endParaRP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Live Demo Screenshots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Conclusion &amp; Impact  </a:t>
            </a:r>
          </a:p>
          <a:p>
            <a:pPr marL="298450" indent="-285750">
              <a:lnSpc>
                <a:spcPct val="100000"/>
              </a:lnSpc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700" b="1" dirty="0">
                <a:latin typeface="Times New Roman"/>
                <a:cs typeface="Times New Roman"/>
              </a:rPr>
              <a:t>Future Enhancements  </a:t>
            </a:r>
          </a:p>
          <a:p>
            <a:pPr marL="298450" indent="-285750">
              <a:spcBef>
                <a:spcPts val="905"/>
              </a:spcBef>
              <a:buFont typeface="Wingdings" panose="05000000000000000000" pitchFamily="2" charset="2"/>
              <a:buChar char="Ø"/>
            </a:pPr>
            <a:r>
              <a:rPr lang="en-IN" sz="16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 Paper Details &amp; References</a:t>
            </a:r>
            <a:endParaRPr lang="en-IN" sz="16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E69B960C-9C20-6A63-B503-8909667E4C18}"/>
              </a:ext>
            </a:extLst>
          </p:cNvPr>
          <p:cNvSpPr/>
          <p:nvPr/>
        </p:nvSpPr>
        <p:spPr>
          <a:xfrm>
            <a:off x="761" y="761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5AD111D4-1B72-357C-3D53-D2524FB56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30492"/>
            <a:ext cx="9037319" cy="615553"/>
          </a:xfrm>
        </p:spPr>
        <p:txBody>
          <a:bodyPr/>
          <a:lstStyle/>
          <a:p>
            <a:pPr algn="ctr"/>
            <a:r>
              <a:rPr lang="en-IN" sz="4000" u="none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AGENDA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35E7FBF-F890-58D7-8571-D45AACB6FF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111" t="26667" b="22222"/>
          <a:stretch>
            <a:fillRect/>
          </a:stretch>
        </p:blipFill>
        <p:spPr>
          <a:xfrm>
            <a:off x="396192" y="1275776"/>
            <a:ext cx="3081130" cy="20770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7C21017-EC17-2149-DE43-7C4EB1F20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192" y="3505201"/>
            <a:ext cx="3081130" cy="25839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475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B10E63-8F3E-29D2-69F9-F35AD2D34C16}"/>
              </a:ext>
            </a:extLst>
          </p:cNvPr>
          <p:cNvSpPr txBox="1"/>
          <p:nvPr/>
        </p:nvSpPr>
        <p:spPr>
          <a:xfrm>
            <a:off x="685800" y="1219200"/>
            <a:ext cx="853440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 Overview:  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JobBridge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leverages AI (NLP/BERT, GNN, Random Forest) for skill gap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Connects academic curricula with real-time job market demands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Achieves 96% accuracy in skill extraction from Indian job postings</a:t>
            </a:r>
          </a:p>
          <a:p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Benefits:  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Empowers students with personalized learning roadmaps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institutions to align curricula with industry needs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Assists recruiters in identifying skilled candidates efficiently</a:t>
            </a:r>
          </a:p>
          <a:p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   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20% graduate unemployability in India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Enhances education-industry collaboration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scalable, multilingual (Hindi/Tamil) solutions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F98E87-2FC6-51A4-5D07-B9EC098933FD}"/>
              </a:ext>
            </a:extLst>
          </p:cNvPr>
          <p:cNvSpPr txBox="1"/>
          <p:nvPr/>
        </p:nvSpPr>
        <p:spPr>
          <a:xfrm>
            <a:off x="1790700" y="228600"/>
            <a:ext cx="5562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Impact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1212722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4989FD-CFE8-4031-A65D-211C4D03090A}"/>
              </a:ext>
            </a:extLst>
          </p:cNvPr>
          <p:cNvSpPr txBox="1"/>
          <p:nvPr/>
        </p:nvSpPr>
        <p:spPr>
          <a:xfrm>
            <a:off x="838200" y="1305341"/>
            <a:ext cx="80772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Contributions: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Introduces India-specific skill taxonomy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predictive analytics for placement readiness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Advances workforce planning with AI-driven insights</a:t>
            </a:r>
          </a:p>
          <a:p>
            <a:pPr algn="l"/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SDG Alignment: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SDG 4 (Quality Education) via skill-relevant training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Aligns with SDG 8 (Decent Work and Economic Growth) through employment opportunities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Promotes inclusive education and fair job access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Overall Outcome:    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Establishes a foundation for a skill-ready, inclusive workforce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Demonstrates 40% efficiency gain over manual methods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Paves way for future AI innovations in education and employment</a:t>
            </a:r>
          </a:p>
        </p:txBody>
      </p:sp>
    </p:spTree>
    <p:extLst>
      <p:ext uri="{BB962C8B-B14F-4D97-AF65-F5344CB8AC3E}">
        <p14:creationId xmlns:p14="http://schemas.microsoft.com/office/powerpoint/2010/main" val="32852249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0AE4EF-8399-8F8D-63BB-A6CE037AEFBE}"/>
              </a:ext>
            </a:extLst>
          </p:cNvPr>
          <p:cNvSpPr txBox="1"/>
          <p:nvPr/>
        </p:nvSpPr>
        <p:spPr>
          <a:xfrm>
            <a:off x="1943100" y="228600"/>
            <a:ext cx="52578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  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CF9390E-CF47-8C7E-B239-E2FE44857A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1643" y="980242"/>
            <a:ext cx="7696200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Enhancements: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Refine GINXMLC with dynamic ontology updates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Integration: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Link with academic boards for real-time curriculum updates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Expand APIs to include more job portals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UI Improvements: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Develop AI-powered dashboards for trend visualization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Partner with Coursera/SWAYAM for course integration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Taxonomy Expansion: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Incorporate hybrid skill frameworks (ESCO/O*NET + India-specific)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ecurity/Add-ons: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blockchain for certificate validation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Analytics: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Introduce predictive analytics for job trends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525304-A12A-D7E8-0B86-8C119BD19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178508" y="2626308"/>
            <a:ext cx="5100220" cy="21336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90097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3F90DD9-E5F8-4E6E-25A8-E4747BC5581A}"/>
              </a:ext>
            </a:extLst>
          </p:cNvPr>
          <p:cNvSpPr txBox="1"/>
          <p:nvPr/>
        </p:nvSpPr>
        <p:spPr>
          <a:xfrm>
            <a:off x="723900" y="1127894"/>
            <a:ext cx="7696200" cy="550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 Paper Title: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Learning-based Computational Job Market Analysis: A Survey on Skill Extraction and Classification from Job Postings</a:t>
            </a:r>
          </a:p>
          <a:p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Authors: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Elena Senger, Mike Zhang, Rob van der Goot, Barbara Plank</a:t>
            </a:r>
          </a:p>
          <a:p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Event/Conference Details: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Proceedings of the First Workshop on Natural Language Processing for Human Resources (NLP4HR 2024)</a:t>
            </a:r>
          </a:p>
          <a:p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Publisher: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Association for Computational Linguistics (ACL)</a:t>
            </a: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2024</a:t>
            </a: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Pages: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1–15</a:t>
            </a: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DOI/URL: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https://aclanthology.org/2024.nlp4hr-1.1/</a:t>
            </a:r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Insights: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Comprehensive NLP survey on skill extraction/classification; covers 26 neural publications; focuses on datasets, terminologies (hard/soft skills), and DL methods like BERT/LLMs</a:t>
            </a:r>
          </a:p>
          <a:p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Relevance to </a:t>
            </a:r>
            <a:r>
              <a:rPr lang="en-IN" sz="185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JobBridge</a:t>
            </a:r>
            <a:r>
              <a:rPr lang="en-IN" sz="18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sz="18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Builds foundation for BERT-based extraction and GNN enhancements; addresses gaps in low-resource tasks via synthetic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14AADA-4295-0423-5AD8-2713A7C78A36}"/>
              </a:ext>
            </a:extLst>
          </p:cNvPr>
          <p:cNvSpPr txBox="1"/>
          <p:nvPr/>
        </p:nvSpPr>
        <p:spPr>
          <a:xfrm>
            <a:off x="914400" y="228600"/>
            <a:ext cx="7696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4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 Paper Details &amp; References</a:t>
            </a:r>
            <a:endParaRPr lang="en-IN" sz="4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80734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9F56768-2B51-6234-B44E-BACEBEBAA690}"/>
              </a:ext>
            </a:extLst>
          </p:cNvPr>
          <p:cNvSpPr txBox="1"/>
          <p:nvPr/>
        </p:nvSpPr>
        <p:spPr>
          <a:xfrm>
            <a:off x="1649505" y="685800"/>
            <a:ext cx="58449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References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DF7B54-9696-4174-22B4-C823FD7EF8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1166842"/>
            <a:ext cx="4226859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Li, L. et al. (2021). GNN for Skill Co-occurrence Prediction. arXiv:2406.11920 (related).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https://arxiv.org/abs/2406.11920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Singh, A. et al. (2022). Skill Gap Analysis in Indian IT Sector. India Skills Report 2022,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Wheebox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https://wheebox.com/india-skills-report.htm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Gupta, R., &amp; Sharma, S. (2023). Curriculum-Job Mismatch in India. India Skills Report 2023,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Wheebox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https://wheebox.com/india-skills-report.htm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Bhatt, S. et al. (2022). Hindi NLP for Skill Detection. In Proceedings of AACL 2022.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https://aclanthology.org/volumes/2022.aacl-main/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Chen, Q. et al. (2021). Random Forest for Employability Prediction. Zenodo:10024309 (related). DOI: 10.5281/zenodo.10024309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Roy, P. et al. (2023). SWAYAM Course Recommendation Engine. International Journal of Research Publication and Reviews, 4(5).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https://ijrpr.com/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Desai, V. et al. (2022).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EdTech Dashboards.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Documentation (related).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https://docs.streamlit.io/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Kumar, A. et al. (2023). SDG 4 &amp; 8 via AI Education Tools. Sustainability, 15(17), 7695. DOI: 10.3390/su15177695.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https://www.mdpi.com/2071-1050/15/17/7695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1C65111-7132-A2AB-E94A-1EDBEB71C0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2717" y="1166842"/>
            <a:ext cx="4119283" cy="4708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Khaouja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Kassou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&amp;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Ghogho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 (2021). A Survey on Skill Identification From Online Job Ads. IEEE Access, 9, 118134–118153. DOI: 10.1109/ACCESS.2021.3106120.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https://ieeexplore.ieee.org/document/9517309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Zhang, M., Jensen, K., Sonniks, S., &amp; Plank, B. (2023).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SkillSpan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Hard and Soft Skill Extraction from English Job Postings. In Proceedings of NAACL 2022, 4962–4984.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10"/>
              </a:rPr>
              <a:t>https://aclanthology.org/2022.naacl-main.357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Khaouja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Kassou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I., &amp;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Ghogho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 (2021). Skill Extraction from Job Postings Using NLP. IEEE Access (related extension). DOI: 10.1109/ACCESS.2021.3106120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Clavié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B., &amp;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Soulié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G. (2023). Large Language Models as Batteries-Included Zero-Shot ESCO Skills Matchers. arXiv:2307.03539.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11"/>
              </a:rPr>
              <a:t>https://arxiv.org/abs/2307.03539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Temnikov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 (2022). Skill Count &amp; Topic Modeling in Job Ads (similar: van den Broek, J. et al.). arXiv:2207.12834. URL: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https://arxiv.org/abs/2207.12834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Papoutsoglou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M., Chalvatzis, G., &amp;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Kapitsaki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A. (2019). Mining Job Ads for Soft Skills.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PLoS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ONE, 14(5), e0214992. DOI: 10.1371/journal.pone.0214992. PMC: PMC9044326 </a:t>
            </a:r>
          </a:p>
          <a:p>
            <a:pPr marL="285750" marR="0" lvl="0" indent="-28575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Zhao, M. et al. (2020). Graph-based Skill Recommendation (similar: Zhou, K. et al.). In Proceedings of SIGIR '20. DOI: 10.1145/3397271.3401073 </a:t>
            </a:r>
          </a:p>
        </p:txBody>
      </p:sp>
    </p:spTree>
    <p:extLst>
      <p:ext uri="{BB962C8B-B14F-4D97-AF65-F5344CB8AC3E}">
        <p14:creationId xmlns:p14="http://schemas.microsoft.com/office/powerpoint/2010/main" val="3353146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C93DAB2-20F6-1405-B696-2BC41F8E2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>
            <a:extLst>
              <a:ext uri="{FF2B5EF4-FFF2-40B4-BE49-F238E27FC236}">
                <a16:creationId xmlns:a16="http://schemas.microsoft.com/office/drawing/2014/main" id="{20C83CBF-F363-5AFD-072E-1A487F1F5B7A}"/>
              </a:ext>
            </a:extLst>
          </p:cNvPr>
          <p:cNvSpPr/>
          <p:nvPr/>
        </p:nvSpPr>
        <p:spPr>
          <a:xfrm>
            <a:off x="761" y="761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56C5228A-3A08-95F6-BD6A-0A6951BD0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4311"/>
            <a:ext cx="9037319" cy="615553"/>
          </a:xfrm>
        </p:spPr>
        <p:txBody>
          <a:bodyPr/>
          <a:lstStyle/>
          <a:p>
            <a:pPr algn="ctr"/>
            <a:r>
              <a:rPr lang="en-IN" sz="4000" u="none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C255D1-CE21-BC97-9564-BB192B9E7975}"/>
              </a:ext>
            </a:extLst>
          </p:cNvPr>
          <p:cNvSpPr txBox="1"/>
          <p:nvPr/>
        </p:nvSpPr>
        <p:spPr>
          <a:xfrm>
            <a:off x="647700" y="1403414"/>
            <a:ext cx="8115300" cy="4613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20% Indian graduates unemployable due to skill mismatch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Gap: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Academic curricula lag behind real    time job demands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JobBridge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Solution: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   powered platform bridges education &amp; employment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 Focus: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 extraction from resumes &amp; job ads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Tech: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BERT (NER), GINXMLC (GNN), Random Forest (Forecasting)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Sources: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Naukri.com, LinkedIn, UGC curricula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Personalized learning roadmap, placement timeline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youth unemployment, empowers institutions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Platform: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app — real    time, user    friendly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96% skill detection on Indian job data  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Students, colleges, recruiters, policymakers</a:t>
            </a:r>
          </a:p>
        </p:txBody>
      </p:sp>
    </p:spTree>
    <p:extLst>
      <p:ext uri="{BB962C8B-B14F-4D97-AF65-F5344CB8AC3E}">
        <p14:creationId xmlns:p14="http://schemas.microsoft.com/office/powerpoint/2010/main" val="2144482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ject 19"/>
          <p:cNvSpPr txBox="1"/>
          <p:nvPr/>
        </p:nvSpPr>
        <p:spPr>
          <a:xfrm>
            <a:off x="1628514" y="1143000"/>
            <a:ext cx="7366080" cy="52142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Primary Objective: </a:t>
            </a:r>
            <a:r>
              <a:rPr lang="en-IN" sz="1800" dirty="0">
                <a:latin typeface="Times New Roman"/>
                <a:cs typeface="Times New Roman"/>
              </a:rPr>
              <a:t>Bridge skill gap between Indian curricula and job market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Core Goal: </a:t>
            </a:r>
            <a:r>
              <a:rPr lang="en-IN" sz="1800" dirty="0">
                <a:latin typeface="Times New Roman"/>
                <a:cs typeface="Times New Roman"/>
              </a:rPr>
              <a:t>Achieve &gt;96% accuracy in skill extraction from resumes &amp; job ads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Skill Detection: </a:t>
            </a:r>
            <a:r>
              <a:rPr lang="en-IN" sz="1800" dirty="0">
                <a:latin typeface="Times New Roman"/>
                <a:cs typeface="Times New Roman"/>
              </a:rPr>
              <a:t>Extract technical, domain, and soft skills using BERT + Sentence Transformers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Gap Analysis: </a:t>
            </a:r>
            <a:r>
              <a:rPr lang="en-IN" sz="1800" dirty="0">
                <a:latin typeface="Times New Roman"/>
                <a:cs typeface="Times New Roman"/>
              </a:rPr>
              <a:t>Predict missing skills via GINXMLC GNN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Placement Forecasting: </a:t>
            </a:r>
            <a:r>
              <a:rPr lang="en-IN" sz="1800" dirty="0">
                <a:latin typeface="Times New Roman"/>
                <a:cs typeface="Times New Roman"/>
              </a:rPr>
              <a:t>Estimate readiness timeline using Random Forest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Personalized Roadmap: </a:t>
            </a:r>
            <a:r>
              <a:rPr lang="en-IN" sz="1800" dirty="0">
                <a:latin typeface="Times New Roman"/>
                <a:cs typeface="Times New Roman"/>
              </a:rPr>
              <a:t>Recommend Coursera/SWAYAM courses with difficulty    based weeks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Data Integration:     </a:t>
            </a:r>
            <a:r>
              <a:rPr lang="en-IN" sz="1800" dirty="0">
                <a:latin typeface="Times New Roman"/>
                <a:cs typeface="Times New Roman"/>
              </a:rPr>
              <a:t>Real    time job data (Naukri.com, LinkedIn) + UGC curricula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SDG 4.4:     </a:t>
            </a:r>
            <a:r>
              <a:rPr lang="en-IN" sz="1800" dirty="0">
                <a:latin typeface="Times New Roman"/>
                <a:cs typeface="Times New Roman"/>
              </a:rPr>
              <a:t>Increase job    relevant skills for youth &amp; adults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SDG 8.0:     </a:t>
            </a:r>
            <a:r>
              <a:rPr lang="en-IN" sz="1800" dirty="0">
                <a:latin typeface="Times New Roman"/>
                <a:cs typeface="Times New Roman"/>
              </a:rPr>
              <a:t>Promote full, productive employment &amp; equal pay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>
                <a:latin typeface="Times New Roman"/>
                <a:cs typeface="Times New Roman"/>
              </a:rPr>
              <a:t>Target Impact: </a:t>
            </a:r>
            <a:r>
              <a:rPr lang="en-IN" sz="1800" dirty="0">
                <a:latin typeface="Times New Roman"/>
                <a:cs typeface="Times New Roman"/>
              </a:rPr>
              <a:t>Reduce 20% graduate unemployability  </a:t>
            </a:r>
          </a:p>
          <a:p>
            <a:pPr marL="298450" indent="-285750" algn="l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IN" sz="1800" b="1" dirty="0" err="1">
                <a:latin typeface="Times New Roman"/>
                <a:cs typeface="Times New Roman"/>
              </a:rPr>
              <a:t>Innovation:</a:t>
            </a:r>
            <a:r>
              <a:rPr lang="en-IN" sz="1800" dirty="0" err="1">
                <a:latin typeface="Times New Roman"/>
                <a:cs typeface="Times New Roman"/>
              </a:rPr>
              <a:t>India</a:t>
            </a:r>
            <a:r>
              <a:rPr lang="en-IN" dirty="0">
                <a:latin typeface="Times New Roman"/>
                <a:cs typeface="Times New Roman"/>
              </a:rPr>
              <a:t> </a:t>
            </a:r>
            <a:r>
              <a:rPr lang="en-IN" sz="1800" dirty="0">
                <a:latin typeface="Times New Roman"/>
                <a:cs typeface="Times New Roman"/>
              </a:rPr>
              <a:t>specific skill taxonomy + multilingual NLP support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61" y="761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24" name="object 13">
            <a:extLst>
              <a:ext uri="{FF2B5EF4-FFF2-40B4-BE49-F238E27FC236}">
                <a16:creationId xmlns:a16="http://schemas.microsoft.com/office/drawing/2014/main" id="{04B2DE3B-1F02-A78F-5FE3-013D4CA3A34B}"/>
              </a:ext>
            </a:extLst>
          </p:cNvPr>
          <p:cNvGrpSpPr/>
          <p:nvPr/>
        </p:nvGrpSpPr>
        <p:grpSpPr>
          <a:xfrm>
            <a:off x="-3810000" y="1561773"/>
            <a:ext cx="5290366" cy="3662118"/>
            <a:chOff x="1128712" y="1676400"/>
            <a:chExt cx="5105099" cy="3429000"/>
          </a:xfrm>
        </p:grpSpPr>
        <p:sp>
          <p:nvSpPr>
            <p:cNvPr id="25" name="object 14">
              <a:extLst>
                <a:ext uri="{FF2B5EF4-FFF2-40B4-BE49-F238E27FC236}">
                  <a16:creationId xmlns:a16="http://schemas.microsoft.com/office/drawing/2014/main" id="{4C22AD15-F1BF-BBDE-B46D-DD065FB165CE}"/>
                </a:ext>
              </a:extLst>
            </p:cNvPr>
            <p:cNvSpPr/>
            <p:nvPr/>
          </p:nvSpPr>
          <p:spPr>
            <a:xfrm>
              <a:off x="1128712" y="1676400"/>
              <a:ext cx="28575" cy="3429000"/>
            </a:xfrm>
            <a:custGeom>
              <a:avLst/>
              <a:gdLst/>
              <a:ahLst/>
              <a:cxnLst/>
              <a:rect l="l" t="t" r="r" b="b"/>
              <a:pathLst>
                <a:path w="28575" h="3429000">
                  <a:moveTo>
                    <a:pt x="28575" y="3429000"/>
                  </a:moveTo>
                  <a:lnTo>
                    <a:pt x="0" y="3429000"/>
                  </a:lnTo>
                  <a:lnTo>
                    <a:pt x="0" y="0"/>
                  </a:lnTo>
                  <a:lnTo>
                    <a:pt x="28575" y="0"/>
                  </a:lnTo>
                  <a:lnTo>
                    <a:pt x="28575" y="342900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6" name="object 15">
              <a:extLst>
                <a:ext uri="{FF2B5EF4-FFF2-40B4-BE49-F238E27FC236}">
                  <a16:creationId xmlns:a16="http://schemas.microsoft.com/office/drawing/2014/main" id="{36B1050B-B3E4-8AAA-5E3D-0D5E8C6246FF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27843" y="3342056"/>
              <a:ext cx="1205968" cy="1171032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9BBB2B2D-BA06-7449-28E3-D36D2FBD8F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82" y="1906087"/>
            <a:ext cx="1249732" cy="12506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ACA5319-E126-0F93-0CBE-A66661C9D6F4}"/>
              </a:ext>
            </a:extLst>
          </p:cNvPr>
          <p:cNvSpPr txBox="1"/>
          <p:nvPr/>
        </p:nvSpPr>
        <p:spPr>
          <a:xfrm>
            <a:off x="385482" y="339538"/>
            <a:ext cx="8373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latin typeface="Times New Roman"/>
                <a:cs typeface="Times New Roman"/>
              </a:rPr>
              <a:t>Project Objectives &amp; SDG Alignment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4EEDD1C-7543-A814-DD0E-E26AC9654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20">
            <a:extLst>
              <a:ext uri="{FF2B5EF4-FFF2-40B4-BE49-F238E27FC236}">
                <a16:creationId xmlns:a16="http://schemas.microsoft.com/office/drawing/2014/main" id="{715BE8FE-D9DE-B788-C247-2BF9C98ADD8C}"/>
              </a:ext>
            </a:extLst>
          </p:cNvPr>
          <p:cNvSpPr/>
          <p:nvPr/>
        </p:nvSpPr>
        <p:spPr>
          <a:xfrm>
            <a:off x="761" y="761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461BF4A-5DFE-3B63-82CB-0FF10ED8D18A}"/>
              </a:ext>
            </a:extLst>
          </p:cNvPr>
          <p:cNvSpPr txBox="1"/>
          <p:nvPr/>
        </p:nvSpPr>
        <p:spPr>
          <a:xfrm>
            <a:off x="770204" y="251177"/>
            <a:ext cx="83730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 (15 Key Papers)</a:t>
            </a:r>
            <a:endParaRPr lang="en-GB" sz="40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6CA0824-65DC-B999-AA04-FC14F8E45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628206"/>
              </p:ext>
            </p:extLst>
          </p:nvPr>
        </p:nvGraphicFramePr>
        <p:xfrm>
          <a:off x="209550" y="1209479"/>
          <a:ext cx="8736328" cy="51608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250">
                  <a:extLst>
                    <a:ext uri="{9D8B030D-6E8A-4147-A177-3AD203B41FA5}">
                      <a16:colId xmlns:a16="http://schemas.microsoft.com/office/drawing/2014/main" val="22664357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45762284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225714104"/>
                    </a:ext>
                  </a:extLst>
                </a:gridCol>
                <a:gridCol w="2629706">
                  <a:extLst>
                    <a:ext uri="{9D8B030D-6E8A-4147-A177-3AD203B41FA5}">
                      <a16:colId xmlns:a16="http://schemas.microsoft.com/office/drawing/2014/main" val="3174713269"/>
                    </a:ext>
                  </a:extLst>
                </a:gridCol>
                <a:gridCol w="1386719">
                  <a:extLst>
                    <a:ext uri="{9D8B030D-6E8A-4147-A177-3AD203B41FA5}">
                      <a16:colId xmlns:a16="http://schemas.microsoft.com/office/drawing/2014/main" val="3805057682"/>
                    </a:ext>
                  </a:extLst>
                </a:gridCol>
                <a:gridCol w="2033853">
                  <a:extLst>
                    <a:ext uri="{9D8B030D-6E8A-4147-A177-3AD203B41FA5}">
                      <a16:colId xmlns:a16="http://schemas.microsoft.com/office/drawing/2014/main" val="1127344188"/>
                    </a:ext>
                  </a:extLst>
                </a:gridCol>
              </a:tblGrid>
              <a:tr h="53760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INSIGHT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 ADDRESSED BY JOBBRIDGE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072268"/>
                  </a:ext>
                </a:extLst>
              </a:tr>
              <a:tr h="88812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Khaouja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Survey on Skill Identification From Online Job 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NLP    based skill extraction from job 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Limited to keyword matching; no semantic or GNN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1851627"/>
                  </a:ext>
                </a:extLst>
              </a:tr>
              <a:tr h="95460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Senger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Deep Learning    based Skill Extraction and Classification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BERT + BiLSTM for skill tagging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Indian job context; lacks GNN for co    occurrence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8662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Khaouja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Skill Extraction from Job Postings Using NLP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NER + cosine similarity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curriculum alignment or placement forecasting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7922305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Clavie &amp; Soulie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Skill Extraction in Natural Language Processing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Fine    tuned BERT on ESCO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multilingual (Hindi/Tamil)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75378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808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5C32156-3064-F687-FD65-8E481A4FB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bject 20">
            <a:extLst>
              <a:ext uri="{FF2B5EF4-FFF2-40B4-BE49-F238E27FC236}">
                <a16:creationId xmlns:a16="http://schemas.microsoft.com/office/drawing/2014/main" id="{4E002B37-C818-E465-EF8D-3D4ED3525501}"/>
              </a:ext>
            </a:extLst>
          </p:cNvPr>
          <p:cNvSpPr/>
          <p:nvPr/>
        </p:nvSpPr>
        <p:spPr>
          <a:xfrm>
            <a:off x="761" y="761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CCB28AE-2135-D922-C0C2-3F0DACAD7A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047595"/>
              </p:ext>
            </p:extLst>
          </p:nvPr>
        </p:nvGraphicFramePr>
        <p:xfrm>
          <a:off x="203836" y="342900"/>
          <a:ext cx="8736328" cy="617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250">
                  <a:extLst>
                    <a:ext uri="{9D8B030D-6E8A-4147-A177-3AD203B41FA5}">
                      <a16:colId xmlns:a16="http://schemas.microsoft.com/office/drawing/2014/main" val="226643572"/>
                    </a:ext>
                  </a:extLst>
                </a:gridCol>
                <a:gridCol w="1377314">
                  <a:extLst>
                    <a:ext uri="{9D8B030D-6E8A-4147-A177-3AD203B41FA5}">
                      <a16:colId xmlns:a16="http://schemas.microsoft.com/office/drawing/2014/main" val="345762284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225714104"/>
                    </a:ext>
                  </a:extLst>
                </a:gridCol>
                <a:gridCol w="2623992">
                  <a:extLst>
                    <a:ext uri="{9D8B030D-6E8A-4147-A177-3AD203B41FA5}">
                      <a16:colId xmlns:a16="http://schemas.microsoft.com/office/drawing/2014/main" val="3174713269"/>
                    </a:ext>
                  </a:extLst>
                </a:gridCol>
                <a:gridCol w="1386719">
                  <a:extLst>
                    <a:ext uri="{9D8B030D-6E8A-4147-A177-3AD203B41FA5}">
                      <a16:colId xmlns:a16="http://schemas.microsoft.com/office/drawing/2014/main" val="3805057682"/>
                    </a:ext>
                  </a:extLst>
                </a:gridCol>
                <a:gridCol w="2033853">
                  <a:extLst>
                    <a:ext uri="{9D8B030D-6E8A-4147-A177-3AD203B41FA5}">
                      <a16:colId xmlns:a16="http://schemas.microsoft.com/office/drawing/2014/main" val="1127344188"/>
                    </a:ext>
                  </a:extLst>
                </a:gridCol>
              </a:tblGrid>
              <a:tr h="53760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INSIGHT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 ADDRESSED BY JOBBRIDGE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977381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Temnikov</a:t>
                      </a:r>
                      <a:endParaRPr lang="en-IN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Skill Count &amp; Topic </a:t>
                      </a:r>
                      <a:r>
                        <a:rPr lang="en-GB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Modeling</a:t>
                      </a: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in Job Ads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LDA + TF    IDF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predictive gap analysis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85880427"/>
                  </a:ext>
                </a:extLst>
              </a:tr>
              <a:tr h="65952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Papoutsoglou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Mining Job Ads for Soft Skills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Sentiment + clustering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integration with technical skills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351388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Zhao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    based Skill Recommendation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GNN &amp; GAT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real    time job data integration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072268"/>
                  </a:ext>
                </a:extLst>
              </a:tr>
              <a:tr h="7162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GNN for Skill Co    occurrence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GIN on ESCO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Indian taxonomy or curriculum mapping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21851627"/>
                  </a:ext>
                </a:extLst>
              </a:tr>
              <a:tr h="104735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Singh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Skill Gap Analysis in Indian IT Sector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Manual survey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automation or AI pipeline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188662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Gupta &amp; Sharma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Curriculum    Job Mismatch in India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UGC vs Naukri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ML    based forecasting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79223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8107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83A7121-1190-4EE4-EDA4-B3FE77B6A8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67F3B24-FD06-2A43-13C4-79E4ACB75F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930009"/>
              </p:ext>
            </p:extLst>
          </p:nvPr>
        </p:nvGraphicFramePr>
        <p:xfrm>
          <a:off x="203836" y="148375"/>
          <a:ext cx="8736328" cy="65612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250">
                  <a:extLst>
                    <a:ext uri="{9D8B030D-6E8A-4147-A177-3AD203B41FA5}">
                      <a16:colId xmlns:a16="http://schemas.microsoft.com/office/drawing/2014/main" val="226643572"/>
                    </a:ext>
                  </a:extLst>
                </a:gridCol>
                <a:gridCol w="1377314">
                  <a:extLst>
                    <a:ext uri="{9D8B030D-6E8A-4147-A177-3AD203B41FA5}">
                      <a16:colId xmlns:a16="http://schemas.microsoft.com/office/drawing/2014/main" val="3457622844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225714104"/>
                    </a:ext>
                  </a:extLst>
                </a:gridCol>
                <a:gridCol w="2623992">
                  <a:extLst>
                    <a:ext uri="{9D8B030D-6E8A-4147-A177-3AD203B41FA5}">
                      <a16:colId xmlns:a16="http://schemas.microsoft.com/office/drawing/2014/main" val="3174713269"/>
                    </a:ext>
                  </a:extLst>
                </a:gridCol>
                <a:gridCol w="1386719">
                  <a:extLst>
                    <a:ext uri="{9D8B030D-6E8A-4147-A177-3AD203B41FA5}">
                      <a16:colId xmlns:a16="http://schemas.microsoft.com/office/drawing/2014/main" val="3805057682"/>
                    </a:ext>
                  </a:extLst>
                </a:gridCol>
                <a:gridCol w="2033853">
                  <a:extLst>
                    <a:ext uri="{9D8B030D-6E8A-4147-A177-3AD203B41FA5}">
                      <a16:colId xmlns:a16="http://schemas.microsoft.com/office/drawing/2014/main" val="1127344188"/>
                    </a:ext>
                  </a:extLst>
                </a:gridCol>
              </a:tblGrid>
              <a:tr h="108162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IN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AUTHORS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YEAR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KEY INSIGHT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GAP ADDRESSED BY JOBBRIDGE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6072268"/>
                  </a:ext>
                </a:extLst>
              </a:tr>
              <a:tr h="7571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Bhatt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Hindi NLP for Skill Detection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mBERT</a:t>
                      </a: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fine    tuning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GNN or forecasting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114905"/>
                  </a:ext>
                </a:extLst>
              </a:tr>
              <a:tr h="757138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Chen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GB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for Employability Prediction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Resume + job match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learning roadmap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7537876"/>
                  </a:ext>
                </a:extLst>
              </a:tr>
              <a:tr h="1285436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Roy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SWAYAM Course Recommendation Engine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Collaborative filtering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skill    gap driven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6936813"/>
                  </a:ext>
                </a:extLst>
              </a:tr>
              <a:tr h="91926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Desai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Streamlit</a:t>
                      </a: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 EdTech Dashboards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UI/UX focus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backend AI integration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9767149"/>
                  </a:ext>
                </a:extLst>
              </a:tr>
              <a:tr h="176065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Kumar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SDG 4 &amp; 8 via AI Education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Policy alignment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implementation or evaluation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17710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4546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1AD0B-0ED5-01F8-9B52-25F58A768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" y="282237"/>
            <a:ext cx="9037319" cy="615553"/>
          </a:xfrm>
        </p:spPr>
        <p:txBody>
          <a:bodyPr/>
          <a:lstStyle/>
          <a:p>
            <a:pPr algn="ctr"/>
            <a:r>
              <a:rPr lang="en-IN" sz="4000" u="none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78A11-F447-8FFE-400D-0C4114FB6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219200"/>
            <a:ext cx="8610600" cy="4419600"/>
          </a:xfrm>
        </p:spPr>
        <p:txBody>
          <a:bodyPr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Core Issue: </a:t>
            </a:r>
            <a:r>
              <a:rPr lang="en-IN" sz="1800" dirty="0"/>
              <a:t>20% of Indian graduates unemployable due to skill mismatch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Curriculum Lag: </a:t>
            </a:r>
            <a:r>
              <a:rPr lang="en-IN" sz="1800" dirty="0"/>
              <a:t>UGC courses outdated vs real    time job demands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Data Gap: </a:t>
            </a:r>
            <a:r>
              <a:rPr lang="en-IN" sz="1800" dirty="0"/>
              <a:t>No automated mapping between academic content &amp; job ads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Manual Analysis: </a:t>
            </a:r>
            <a:r>
              <a:rPr lang="en-IN" sz="1800" dirty="0"/>
              <a:t>Institutions rely on surveys — slow, biased, inaccurate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Skill Blindness: </a:t>
            </a:r>
            <a:r>
              <a:rPr lang="en-IN" sz="1800" dirty="0"/>
              <a:t>Students unaware of missing skills (e.g., AWS, GINXMLC, React)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dirty="0"/>
              <a:t> </a:t>
            </a:r>
            <a:r>
              <a:rPr lang="en-IN" sz="1800" b="1" dirty="0"/>
              <a:t>No Forecasting: </a:t>
            </a:r>
            <a:r>
              <a:rPr lang="en-IN" sz="1800" dirty="0"/>
              <a:t>No predictive timeline for job readiness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dirty="0"/>
              <a:t> </a:t>
            </a:r>
            <a:r>
              <a:rPr lang="en-IN" sz="1800" b="1" dirty="0"/>
              <a:t>Regional Challenge: </a:t>
            </a:r>
            <a:r>
              <a:rPr lang="en-IN" sz="1800" dirty="0"/>
              <a:t>Hindi/Tamil NLP missing in current tools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SDG Non    Compliance:  </a:t>
            </a:r>
            <a:r>
              <a:rPr lang="en-IN" sz="1800" dirty="0"/>
              <a:t>Fails SDG 4.4 (job    relevant skills) &amp; SDG 8.5 (decent work)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Industry Impact:     </a:t>
            </a:r>
            <a:r>
              <a:rPr lang="en-IN" sz="1800" dirty="0"/>
              <a:t>Tech/finance sectors face talent shortage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 err="1"/>
              <a:t>JobBridge</a:t>
            </a:r>
            <a:r>
              <a:rPr lang="en-IN" sz="1800" b="1" dirty="0"/>
              <a:t> Gap:  </a:t>
            </a:r>
            <a:r>
              <a:rPr lang="en-IN" sz="1800" dirty="0"/>
              <a:t>Existing tools lack GNN based gap prediction &amp; placement forecasting 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IN" sz="1800" b="1" dirty="0"/>
              <a:t> Need: </a:t>
            </a:r>
            <a:r>
              <a:rPr lang="en-IN" sz="1800" dirty="0"/>
              <a:t>Real    time, AI    driven, India    specific skill alignment platform</a:t>
            </a:r>
          </a:p>
        </p:txBody>
      </p:sp>
    </p:spTree>
    <p:extLst>
      <p:ext uri="{BB962C8B-B14F-4D97-AF65-F5344CB8AC3E}">
        <p14:creationId xmlns:p14="http://schemas.microsoft.com/office/powerpoint/2010/main" val="2711595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B2687-6CE1-5E6E-9D74-7D45B93BC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" y="323590"/>
            <a:ext cx="9037319" cy="615553"/>
          </a:xfrm>
        </p:spPr>
        <p:txBody>
          <a:bodyPr/>
          <a:lstStyle/>
          <a:p>
            <a:pPr algn="ctr"/>
            <a:r>
              <a:rPr lang="en-IN" sz="4000" u="none" dirty="0"/>
              <a:t>Architecture Diagram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85BB3F-F730-E61D-61BF-B677627B2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615" b="15631"/>
          <a:stretch>
            <a:fillRect/>
          </a:stretch>
        </p:blipFill>
        <p:spPr>
          <a:xfrm>
            <a:off x="762000" y="1066800"/>
            <a:ext cx="7848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579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950</TotalTime>
  <Words>2666</Words>
  <Application>Microsoft Office PowerPoint</Application>
  <PresentationFormat>On-screen Show (4:3)</PresentationFormat>
  <Paragraphs>362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Times New Roman</vt:lpstr>
      <vt:lpstr>Wingdings</vt:lpstr>
      <vt:lpstr>Office Theme</vt:lpstr>
      <vt:lpstr>PowerPoint Presentation</vt:lpstr>
      <vt:lpstr>AGENDA</vt:lpstr>
      <vt:lpstr>INTRODUCTION</vt:lpstr>
      <vt:lpstr>PowerPoint Presentation</vt:lpstr>
      <vt:lpstr>PowerPoint Presentation</vt:lpstr>
      <vt:lpstr>PowerPoint Presentation</vt:lpstr>
      <vt:lpstr>PowerPoint Presentation</vt:lpstr>
      <vt:lpstr>Problem Statement</vt:lpstr>
      <vt:lpstr>Architecture Diagram </vt:lpstr>
      <vt:lpstr>Use Case &amp; Other Diagrams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Vijay Shiva</dc:creator>
  <dc:description/>
  <cp:lastModifiedBy>Rajeev Gandhi</cp:lastModifiedBy>
  <cp:revision>18</cp:revision>
  <dcterms:created xsi:type="dcterms:W3CDTF">2025-08-10T11:47:01Z</dcterms:created>
  <dcterms:modified xsi:type="dcterms:W3CDTF">2025-10-26T16:08:01Z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2025-08-09T00:00:00Z</vt:filetime>
  </property>
  <property fmtid="{D5CDD505-2E9C-101B-9397-08002B2CF9AE}" pid="3" name="Creator">
    <vt:lpwstr>WPS Presentation</vt:lpwstr>
  </property>
  <property fmtid="{D5CDD505-2E9C-101B-9397-08002B2CF9AE}" pid="4" name="LastSaved">
    <vt:filetime>2025-08-10T00:00:00Z</vt:filetime>
  </property>
  <property fmtid="{D5CDD505-2E9C-101B-9397-08002B2CF9AE}" pid="5" name="SourceModified">
    <vt:lpwstr>D:20250809215437+05'30'</vt:lpwstr>
  </property>
</Properties>
</file>